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11" r:id="rId4"/>
    <p:sldId id="312" r:id="rId5"/>
    <p:sldId id="257" r:id="rId6"/>
    <p:sldId id="322" r:id="rId7"/>
    <p:sldId id="319" r:id="rId8"/>
    <p:sldId id="325" r:id="rId9"/>
    <p:sldId id="324" r:id="rId10"/>
    <p:sldId id="320" r:id="rId11"/>
    <p:sldId id="313" r:id="rId12"/>
    <p:sldId id="314" r:id="rId13"/>
    <p:sldId id="315" r:id="rId14"/>
    <p:sldId id="316" r:id="rId15"/>
    <p:sldId id="317" r:id="rId16"/>
    <p:sldId id="318" r:id="rId17"/>
    <p:sldId id="260" r:id="rId18"/>
    <p:sldId id="261" r:id="rId19"/>
    <p:sldId id="282" r:id="rId20"/>
    <p:sldId id="308" r:id="rId21"/>
    <p:sldId id="321" r:id="rId22"/>
    <p:sldId id="309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0" autoAdjust="0"/>
    <p:restoredTop sz="94660"/>
  </p:normalViewPr>
  <p:slideViewPr>
    <p:cSldViewPr snapToGrid="0">
      <p:cViewPr varScale="1">
        <p:scale>
          <a:sx n="55" d="100"/>
          <a:sy n="55" d="100"/>
        </p:scale>
        <p:origin x="5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330" y="1655445"/>
            <a:ext cx="8458835" cy="1541780"/>
          </a:xfrm>
        </p:spPr>
        <p:txBody>
          <a:bodyPr>
            <a:normAutofit/>
          </a:bodyPr>
          <a:lstStyle/>
          <a:p>
            <a:r>
              <a:rPr lang="en-US" sz="44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Scraping and Classification Project</a:t>
            </a:r>
            <a:endParaRPr lang="en-US" sz="13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2807" y="2869768"/>
            <a:ext cx="3110855" cy="2431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9708" y="4973783"/>
            <a:ext cx="275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By</a:t>
            </a:r>
          </a:p>
          <a:p>
            <a:pPr algn="ctr"/>
            <a:r>
              <a:rPr lang="en-US" sz="3600" b="1" dirty="0" err="1" smtClean="0"/>
              <a:t>Nimit</a:t>
            </a:r>
            <a:r>
              <a:rPr lang="en-US" sz="3600" b="1" dirty="0" smtClean="0"/>
              <a:t> Shah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5EC7A02-46EE-4062-AAC6-B9590D7153CC}"/>
              </a:ext>
            </a:extLst>
          </p:cNvPr>
          <p:cNvSpPr/>
          <p:nvPr/>
        </p:nvSpPr>
        <p:spPr>
          <a:xfrm>
            <a:off x="846306" y="2226453"/>
            <a:ext cx="10359958" cy="69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Compiling the model with the optimum optimiser, Loss calculation method and metrics used to understand the accuracy of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BFB7F0B-817A-498F-94E4-7A236AC26EF7}"/>
              </a:ext>
            </a:extLst>
          </p:cNvPr>
          <p:cNvSpPr/>
          <p:nvPr/>
        </p:nvSpPr>
        <p:spPr>
          <a:xfrm>
            <a:off x="2209799" y="789981"/>
            <a:ext cx="6789906" cy="69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Model is created with the backpropogation occurring</a:t>
            </a:r>
            <a:endParaRPr lang="en-IN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E0E9BA4-3BD3-488B-B1EB-FFE7CB37CC4D}"/>
              </a:ext>
            </a:extLst>
          </p:cNvPr>
          <p:cNvSpPr/>
          <p:nvPr/>
        </p:nvSpPr>
        <p:spPr>
          <a:xfrm>
            <a:off x="1123538" y="3389245"/>
            <a:ext cx="8706256" cy="10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image augmentation techniques is used to increase the size of the data but making sure the quality of data is not compromised </a:t>
            </a:r>
            <a:endParaRPr lang="en-IN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AA33CAE-F92E-4C97-904A-6FD2E23C932D}"/>
              </a:ext>
            </a:extLst>
          </p:cNvPr>
          <p:cNvSpPr/>
          <p:nvPr/>
        </p:nvSpPr>
        <p:spPr>
          <a:xfrm>
            <a:off x="2263301" y="5171303"/>
            <a:ext cx="6410527" cy="10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Applying the trained model on the test data and finding the accuracy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BE7D92A1-B6D4-4CAC-BF4D-49EF1EA77BD5}"/>
              </a:ext>
            </a:extLst>
          </p:cNvPr>
          <p:cNvSpPr/>
          <p:nvPr/>
        </p:nvSpPr>
        <p:spPr>
          <a:xfrm>
            <a:off x="5397225" y="1510273"/>
            <a:ext cx="272374" cy="474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683D845A-57D8-4B35-A326-A6E394920706}"/>
              </a:ext>
            </a:extLst>
          </p:cNvPr>
          <p:cNvSpPr/>
          <p:nvPr/>
        </p:nvSpPr>
        <p:spPr>
          <a:xfrm>
            <a:off x="5340479" y="2966578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xmlns="" id="{52BD452C-526B-4D96-B6E8-589EA4D1CC50}"/>
              </a:ext>
            </a:extLst>
          </p:cNvPr>
          <p:cNvSpPr/>
          <p:nvPr/>
        </p:nvSpPr>
        <p:spPr>
          <a:xfrm>
            <a:off x="5297518" y="4572313"/>
            <a:ext cx="342094" cy="598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84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E7399E3-1FDA-4BE2-B2A4-171FECEE82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9016" y="1255529"/>
            <a:ext cx="5369061" cy="373476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78165D3E-D477-4BA9-B5DC-BF9A08A4A0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2348" y="2379372"/>
            <a:ext cx="3058732" cy="1049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8D024BB-C2CB-45CA-8FAD-8DB743069065}"/>
              </a:ext>
            </a:extLst>
          </p:cNvPr>
          <p:cNvSpPr txBox="1"/>
          <p:nvPr/>
        </p:nvSpPr>
        <p:spPr>
          <a:xfrm>
            <a:off x="1994171" y="5417805"/>
            <a:ext cx="222763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Loading the libraries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6025A9-A257-4FFB-A8E7-22C902966A96}"/>
              </a:ext>
            </a:extLst>
          </p:cNvPr>
          <p:cNvSpPr txBox="1"/>
          <p:nvPr/>
        </p:nvSpPr>
        <p:spPr>
          <a:xfrm>
            <a:off x="7130374" y="4114800"/>
            <a:ext cx="276265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85940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3C862F5-1FBC-407E-82E8-9FD4BF2F76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995" y="1167381"/>
            <a:ext cx="5634407" cy="294735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D29E53F-162D-4928-BCFE-4D7B41A42A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2823" y="1398118"/>
            <a:ext cx="4385256" cy="291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FB1D23-A7C0-4833-B8B3-8E7D94E8467A}"/>
              </a:ext>
            </a:extLst>
          </p:cNvPr>
          <p:cNvSpPr txBox="1"/>
          <p:nvPr/>
        </p:nvSpPr>
        <p:spPr>
          <a:xfrm>
            <a:off x="661481" y="4630366"/>
            <a:ext cx="359258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Loading the model with no last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50BE20-6DE8-4ECF-A47B-16B74C04C568}"/>
              </a:ext>
            </a:extLst>
          </p:cNvPr>
          <p:cNvSpPr txBox="1"/>
          <p:nvPr/>
        </p:nvSpPr>
        <p:spPr>
          <a:xfrm>
            <a:off x="6449438" y="4815032"/>
            <a:ext cx="523643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Not letting the layers of the transfer models train and </a:t>
            </a:r>
          </a:p>
          <a:p>
            <a:r>
              <a:rPr lang="en-IN" dirty="0"/>
              <a:t>The same weights need to be used</a:t>
            </a:r>
          </a:p>
        </p:txBody>
      </p:sp>
    </p:spTree>
    <p:extLst>
      <p:ext uri="{BB962C8B-B14F-4D97-AF65-F5344CB8AC3E}">
        <p14:creationId xmlns:p14="http://schemas.microsoft.com/office/powerpoint/2010/main" val="345012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B74AD1C4-72C5-493D-8C38-35F5661659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5553" y="1038935"/>
            <a:ext cx="5181600" cy="350738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A6C31651-3B87-4D87-8BB8-A9E60D60C6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038935"/>
            <a:ext cx="5128704" cy="21871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3E3B3D-DEF6-4F44-9D95-9E528F8F57FA}"/>
              </a:ext>
            </a:extLst>
          </p:cNvPr>
          <p:cNvSpPr txBox="1"/>
          <p:nvPr/>
        </p:nvSpPr>
        <p:spPr>
          <a:xfrm>
            <a:off x="838200" y="5194570"/>
            <a:ext cx="45502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The output from the </a:t>
            </a:r>
            <a:r>
              <a:rPr lang="en-IN" dirty="0" err="1"/>
              <a:t>tranfer</a:t>
            </a:r>
            <a:r>
              <a:rPr lang="en-IN" dirty="0"/>
              <a:t> model is flattened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15A705-99BB-423C-A2B4-F8A6EF1A626E}"/>
              </a:ext>
            </a:extLst>
          </p:cNvPr>
          <p:cNvSpPr txBox="1"/>
          <p:nvPr/>
        </p:nvSpPr>
        <p:spPr>
          <a:xfrm>
            <a:off x="6434849" y="3852153"/>
            <a:ext cx="203286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Locating the folders</a:t>
            </a:r>
          </a:p>
        </p:txBody>
      </p:sp>
    </p:spTree>
    <p:extLst>
      <p:ext uri="{BB962C8B-B14F-4D97-AF65-F5344CB8AC3E}">
        <p14:creationId xmlns:p14="http://schemas.microsoft.com/office/powerpoint/2010/main" val="373758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7EB1E76-7F32-44E3-A383-B3ACA0DEED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0183" y="1173872"/>
            <a:ext cx="5181600" cy="308079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E0160F63-9924-48D1-8413-DB900FBF1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566" y="1329700"/>
            <a:ext cx="5181600" cy="2619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99FFF01-2C74-4553-99A7-993A4FC8E786}"/>
              </a:ext>
            </a:extLst>
          </p:cNvPr>
          <p:cNvSpPr txBox="1"/>
          <p:nvPr/>
        </p:nvSpPr>
        <p:spPr>
          <a:xfrm>
            <a:off x="535021" y="4951379"/>
            <a:ext cx="518160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The folder of images is appended as Dense layer to the flattened Transfer model. This is passed to the </a:t>
            </a:r>
            <a:r>
              <a:rPr lang="en-IN" dirty="0" err="1"/>
              <a:t>Softmax</a:t>
            </a:r>
            <a:r>
              <a:rPr lang="en-IN" dirty="0"/>
              <a:t> activation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BC9D51-7EED-4673-A57B-219DF891A546}"/>
              </a:ext>
            </a:extLst>
          </p:cNvPr>
          <p:cNvSpPr txBox="1"/>
          <p:nvPr/>
        </p:nvSpPr>
        <p:spPr>
          <a:xfrm>
            <a:off x="6605081" y="4513634"/>
            <a:ext cx="516346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Model is created with the </a:t>
            </a:r>
            <a:r>
              <a:rPr lang="en-IN" dirty="0" err="1"/>
              <a:t>backpropogation</a:t>
            </a:r>
            <a:r>
              <a:rPr lang="en-IN" dirty="0"/>
              <a:t> occurring</a:t>
            </a:r>
          </a:p>
        </p:txBody>
      </p:sp>
    </p:spTree>
    <p:extLst>
      <p:ext uri="{BB962C8B-B14F-4D97-AF65-F5344CB8AC3E}">
        <p14:creationId xmlns:p14="http://schemas.microsoft.com/office/powerpoint/2010/main" val="28461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696570F-8C6D-4462-A98C-2C84328666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74513" y="429435"/>
            <a:ext cx="4900411" cy="410836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555A02B6-0630-4F56-BA91-D1BE6B8C4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253961"/>
              </p:ext>
            </p:extLst>
          </p:nvPr>
        </p:nvGraphicFramePr>
        <p:xfrm>
          <a:off x="6096000" y="429435"/>
          <a:ext cx="5494337" cy="333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4" imgW="5493960" imgH="3330000" progId="Paint.Picture">
                  <p:embed/>
                </p:oleObj>
              </mc:Choice>
              <mc:Fallback>
                <p:oleObj name="Bitmap Image" r:id="rId4" imgW="5493960" imgH="3330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429435"/>
                        <a:ext cx="5494337" cy="333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E437B8CE-BC7C-4FEA-B6A3-786B019B7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10932"/>
              </p:ext>
            </p:extLst>
          </p:nvPr>
        </p:nvGraphicFramePr>
        <p:xfrm>
          <a:off x="6096000" y="3666861"/>
          <a:ext cx="518953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Bitmap Image" r:id="rId6" imgW="5189400" imgH="1424880" progId="Paint.Picture">
                  <p:embed/>
                </p:oleObj>
              </mc:Choice>
              <mc:Fallback>
                <p:oleObj name="Bitmap Image" r:id="rId6" imgW="5189400" imgH="1424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3666861"/>
                        <a:ext cx="5189537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2AC351-D97E-44DF-9104-1133426139E3}"/>
              </a:ext>
            </a:extLst>
          </p:cNvPr>
          <p:cNvSpPr txBox="1"/>
          <p:nvPr/>
        </p:nvSpPr>
        <p:spPr>
          <a:xfrm>
            <a:off x="992221" y="5223753"/>
            <a:ext cx="4114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Compiling the model with the </a:t>
            </a:r>
            <a:r>
              <a:rPr lang="en-IN" dirty="0" smtClean="0"/>
              <a:t>optimum optimiser, Loss </a:t>
            </a:r>
            <a:r>
              <a:rPr lang="en-IN" dirty="0"/>
              <a:t>calculation method and metrics used to understand the accuracy of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C0FE693-3BA3-4880-AC9B-76D41A9CC41D}"/>
              </a:ext>
            </a:extLst>
          </p:cNvPr>
          <p:cNvSpPr txBox="1"/>
          <p:nvPr/>
        </p:nvSpPr>
        <p:spPr>
          <a:xfrm>
            <a:off x="6391072" y="5437762"/>
            <a:ext cx="480870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image augmentation techniques is used to increase the size of the data but making sure the quality of data is not compromised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4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9267C1-F312-4152-B422-ACEED175CDEC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the trained model on the test data and finding the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E42149-2FB0-470E-91CB-5C01C9B31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428" y="1833983"/>
            <a:ext cx="7225748" cy="31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Step 3:Choosing the best model and saving it</a:t>
            </a:r>
            <a:endParaRPr lang="en-US" sz="4000" u="sng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A9025FA-2DC8-4F44-8CEE-FCEFA4A28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Best model is vgg 16 with 16 epochs</a:t>
            </a: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80EDCBD-1557-4AF0-B79C-E076C391B0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16630" y="467208"/>
            <a:ext cx="5797343" cy="59235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u="sng">
                <a:solidFill>
                  <a:srgbClr val="FFFFFF"/>
                </a:solidFill>
              </a:rPr>
              <a:t>Technology  Used  for  the  Project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900"/>
              <a:t>Hardware technology being used.</a:t>
            </a:r>
          </a:p>
          <a:p>
            <a:endParaRPr lang="en-US" sz="1900"/>
          </a:p>
          <a:p>
            <a:pPr lvl="1"/>
            <a:r>
              <a:rPr lang="en-US" sz="1900"/>
              <a:t>RAM : 8 GB</a:t>
            </a:r>
          </a:p>
          <a:p>
            <a:pPr lvl="1"/>
            <a:r>
              <a:rPr lang="en-US" sz="1900"/>
              <a:t>CPU  :Intel® Core™ i7-10510U CPU @ 1.80GHz</a:t>
            </a:r>
          </a:p>
          <a:p>
            <a:pPr lvl="1"/>
            <a:r>
              <a:rPr lang="en-IN" altLang="en-US" sz="1900"/>
              <a:t>GPU: NVIDA-Cuda , performed in tf_gpu_env enviroment</a:t>
            </a:r>
            <a:endParaRPr lang="en-US" sz="1900"/>
          </a:p>
          <a:p>
            <a:pPr marL="457200" lvl="1" indent="0">
              <a:buNone/>
            </a:pPr>
            <a:endParaRPr lang="en-US" sz="1900"/>
          </a:p>
          <a:p>
            <a:r>
              <a:rPr lang="en-US" sz="1900"/>
              <a:t>Software technology being used.</a:t>
            </a:r>
          </a:p>
          <a:p>
            <a:endParaRPr lang="en-US" sz="1900"/>
          </a:p>
          <a:p>
            <a:pPr lvl="1"/>
            <a:r>
              <a:rPr lang="en-US" sz="1900"/>
              <a:t>Programming language            	: Python</a:t>
            </a:r>
          </a:p>
          <a:p>
            <a:pPr lvl="1"/>
            <a:r>
              <a:rPr lang="en-US" sz="1900"/>
              <a:t>Distribution                                	: Anaconda Navigator</a:t>
            </a:r>
          </a:p>
          <a:p>
            <a:pPr lvl="1"/>
            <a:r>
              <a:rPr lang="en-US" sz="1900"/>
              <a:t>Browser based language shell 	: Jupyter Notebook</a:t>
            </a:r>
          </a:p>
          <a:p>
            <a:pPr marL="457200" lvl="1" indent="0">
              <a:buNone/>
            </a:pPr>
            <a:endParaRPr lang="en-US" sz="1900"/>
          </a:p>
          <a:p>
            <a:r>
              <a:rPr lang="en-US" sz="1900"/>
              <a:t>Libraries/Packages specifically being used.</a:t>
            </a:r>
          </a:p>
          <a:p>
            <a:endParaRPr lang="en-US" sz="1900"/>
          </a:p>
          <a:p>
            <a:pPr lvl="1"/>
            <a:r>
              <a:rPr lang="en-US" sz="1900"/>
              <a:t>Pandas , NumPy, matplotlib, Tensorflow, keras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/>
              <a:t>Identified Transfer learning techniques for classification</a:t>
            </a:r>
          </a:p>
        </p:txBody>
      </p:sp>
      <p:sp>
        <p:nvSpPr>
          <p:cNvPr id="5" name="Rectangles 4"/>
          <p:cNvSpPr/>
          <p:nvPr/>
        </p:nvSpPr>
        <p:spPr>
          <a:xfrm>
            <a:off x="512308" y="3429000"/>
            <a:ext cx="2807970" cy="84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VGG16</a:t>
            </a:r>
          </a:p>
        </p:txBody>
      </p:sp>
      <p:sp>
        <p:nvSpPr>
          <p:cNvPr id="6" name="Rectangles 5"/>
          <p:cNvSpPr/>
          <p:nvPr/>
        </p:nvSpPr>
        <p:spPr>
          <a:xfrm>
            <a:off x="4507190" y="3429000"/>
            <a:ext cx="2807970" cy="84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VGG19</a:t>
            </a:r>
          </a:p>
        </p:txBody>
      </p:sp>
      <p:sp>
        <p:nvSpPr>
          <p:cNvPr id="7" name="Rectangles 6"/>
          <p:cNvSpPr/>
          <p:nvPr/>
        </p:nvSpPr>
        <p:spPr>
          <a:xfrm>
            <a:off x="8871722" y="3429000"/>
            <a:ext cx="2807970" cy="84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ResNet50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C499A597-3D86-460F-B244-1BF063BF1AAE}"/>
              </a:ext>
            </a:extLst>
          </p:cNvPr>
          <p:cNvCxnSpPr>
            <a:stCxn id="2" idx="2"/>
            <a:endCxn id="5" idx="0"/>
          </p:cNvCxnSpPr>
          <p:nvPr/>
        </p:nvCxnSpPr>
        <p:spPr>
          <a:xfrm flipH="1">
            <a:off x="1916293" y="1690688"/>
            <a:ext cx="4179707" cy="173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0934031-6982-4736-A3DE-FFE898920BED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5911175" y="1690688"/>
            <a:ext cx="184825" cy="173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2A13F46B-0E51-48C9-A9BD-2F7B5675C744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4302868" cy="173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b="1" i="0" u="sng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roblem </a:t>
            </a:r>
            <a:r>
              <a:rPr lang="en-US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b="1" i="0" u="sng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tatement</a:t>
            </a:r>
            <a:endParaRPr lang="en-US" b="1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2EEE8F11-3582-44B7-9869-F2D26D7DD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2141F1CC-6A53-4BCF-9127-AABB52E249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561B2B49-7142-4CA8-A929-4671548E6A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2C5775-13EC-497F-AB29-F5B5357A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2050" name="Picture 2" descr="Buy Kuvarba Fashion Women&amp;#39;s Banarasi Silk Saree With Unstitched Blouse  Piece (3002.pink_Pink) at Amazon.in">
            <a:extLst>
              <a:ext uri="{FF2B5EF4-FFF2-40B4-BE49-F238E27FC236}">
                <a16:creationId xmlns:a16="http://schemas.microsoft.com/office/drawing/2014/main" xmlns="" id="{7CB43C78-1A69-462D-9F3C-FDF294EB2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" r="3" b="44627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D4F4AF6-B5C0-4CEA-8FB9-C76CD6FE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2" r="5" b="26204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8CF0C8-2AA2-401A-908E-F18EF3E8D89C}"/>
              </a:ext>
            </a:extLst>
          </p:cNvPr>
          <p:cNvSpPr txBox="1"/>
          <p:nvPr/>
        </p:nvSpPr>
        <p:spPr>
          <a:xfrm>
            <a:off x="6940296" y="2871982"/>
            <a:ext cx="466825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Building a model which can classify between trousers, sarees and Jeans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  Graph and loss graph  of  the  chosen 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7292EF6-6A1F-48DB-B96B-EEFFF6140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396" y="467208"/>
            <a:ext cx="4975811" cy="59235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9CB95732-565A-4D2C-A3AB-CC460C0D38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7F1AF47-AE98-4034-BD91-1976FA4D9C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EC0EE2B-2029-48DD-893D-F528E651B0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5AE1D08-1ED1-4F59-B42F-4D8EA33DC8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A79B912-88EA-4640-BDEB-51B3B11A0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EB14E-7887-47C6-A963-E3ADB48B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Accuracy of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953BEA-A5D8-4090-ADB5-56A7EF84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192" y="478713"/>
            <a:ext cx="2739426" cy="2695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D191B5-9392-4C71-BF96-5802E702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478712"/>
            <a:ext cx="2852338" cy="2695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76C670-BA56-4091-91E8-981957D5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142" y="3429000"/>
            <a:ext cx="3060219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88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2" y="0"/>
            <a:ext cx="10515600" cy="1325563"/>
          </a:xfrm>
        </p:spPr>
        <p:txBody>
          <a:bodyPr/>
          <a:lstStyle/>
          <a:p>
            <a:pPr algn="ctr"/>
            <a:r>
              <a:rPr lang="en-IN" altLang="en-US" b="1" u="sng" dirty="0"/>
              <a:t>Saving the model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74715F7B-0A27-4A77-A707-43B5126E6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589785"/>
              </p:ext>
            </p:extLst>
          </p:nvPr>
        </p:nvGraphicFramePr>
        <p:xfrm>
          <a:off x="3726504" y="3429000"/>
          <a:ext cx="403860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Bitmap Image" r:id="rId3" imgW="4038480" imgH="3185280" progId="Paint.Picture">
                  <p:embed/>
                </p:oleObj>
              </mc:Choice>
              <mc:Fallback>
                <p:oleObj name="Bitmap Image" r:id="rId3" imgW="4038480" imgH="318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6504" y="3429000"/>
                        <a:ext cx="4038600" cy="318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C32D72-4669-4045-9A89-621B2E3D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891" y="1185047"/>
            <a:ext cx="6984301" cy="22439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0E30439A-8A5B-46EC-8283-9B6B031D4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 YOU</a:t>
            </a:r>
            <a:b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Have a nice day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3947E58-F088-49F1-A3D1-DEA690192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5FBECF-C9B3-452D-9944-0E0169AB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Scrapping data from Amazon and flipkart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DE83C6-9B1C-452B-B33A-65AACC8285CF}"/>
              </a:ext>
            </a:extLst>
          </p:cNvPr>
          <p:cNvSpPr txBox="1"/>
          <p:nvPr/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Amazon website data scrapped is the training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Flipkart website scrapped is the test data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2BAE8787-C3B8-4631-B294-6CDD0D9D3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02" y="2485798"/>
            <a:ext cx="3615776" cy="18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9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199F23AD-BBEB-4393-A8DD-E77E25479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82" y="457200"/>
            <a:ext cx="70968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7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B712E947-0734-45F9-9C4F-41114EC3A3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25FBF0AB-844B-4C76-B81C-4663BA7D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0"/>
            <a:ext cx="2834480" cy="44825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Step 2: Model building through transfer learning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xmlns="" id="{16836312-CED9-4844-8237-ED23BF6E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12" y="3735829"/>
            <a:ext cx="4777958" cy="2806294"/>
          </a:xfrm>
          <a:prstGeom prst="rect">
            <a:avLst/>
          </a:prstGeom>
        </p:spPr>
      </p:pic>
      <p:pic>
        <p:nvPicPr>
          <p:cNvPr id="13" name="Picture 2" descr="Transfer Learning with Convolutional Neural Networks in PyTorch | by Will  Koehrsen | Towards Data Science">
            <a:extLst>
              <a:ext uri="{FF2B5EF4-FFF2-40B4-BE49-F238E27FC236}">
                <a16:creationId xmlns:a16="http://schemas.microsoft.com/office/drawing/2014/main" xmlns="" id="{682F7FD8-3429-420E-B059-E8B368866DC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558" y="315877"/>
            <a:ext cx="5476189" cy="30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05371DD-2756-4D6B-B91E-83C006DE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2" y="1815371"/>
            <a:ext cx="11333495" cy="46695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F69D8C6-C8A3-4E15-BB97-6B1462E9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9" y="373035"/>
            <a:ext cx="10515600" cy="1325563"/>
          </a:xfrm>
        </p:spPr>
        <p:txBody>
          <a:bodyPr/>
          <a:lstStyle/>
          <a:p>
            <a:pPr algn="ctr"/>
            <a:r>
              <a:rPr lang="en-IN" b="1" u="sng"/>
              <a:t>CREATING THE MODEL AND OUTPUT DATA FOR MODELLING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16778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B84F7BE-69FF-447C-94E1-9D45A0041550}"/>
              </a:ext>
            </a:extLst>
          </p:cNvPr>
          <p:cNvSpPr/>
          <p:nvPr/>
        </p:nvSpPr>
        <p:spPr>
          <a:xfrm>
            <a:off x="3336587" y="155643"/>
            <a:ext cx="4824919" cy="77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Loading the libraries</a:t>
            </a:r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003EE0-8ECE-4427-8BBE-1DE26EECB0E4}"/>
              </a:ext>
            </a:extLst>
          </p:cNvPr>
          <p:cNvSpPr/>
          <p:nvPr/>
        </p:nvSpPr>
        <p:spPr>
          <a:xfrm>
            <a:off x="2315817" y="1251624"/>
            <a:ext cx="6957392" cy="54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Loading the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990ADE5-6AF7-4ABB-B1F5-04567B9DE615}"/>
              </a:ext>
            </a:extLst>
          </p:cNvPr>
          <p:cNvSpPr/>
          <p:nvPr/>
        </p:nvSpPr>
        <p:spPr>
          <a:xfrm>
            <a:off x="1898374" y="2216387"/>
            <a:ext cx="8249478" cy="54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Loading the model with no last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61CA287-1C76-409C-BE49-1B13A0AC0BCD}"/>
              </a:ext>
            </a:extLst>
          </p:cNvPr>
          <p:cNvSpPr/>
          <p:nvPr/>
        </p:nvSpPr>
        <p:spPr>
          <a:xfrm>
            <a:off x="2122321" y="3087800"/>
            <a:ext cx="7801583" cy="778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Not letting the layers of the transfer models train and </a:t>
            </a:r>
          </a:p>
          <a:p>
            <a:pPr algn="ctr"/>
            <a:r>
              <a:rPr lang="en-IN" sz="2000" dirty="0"/>
              <a:t>The same weights need to be used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4E43E71-6D55-47ED-91FA-6747277762BF}"/>
              </a:ext>
            </a:extLst>
          </p:cNvPr>
          <p:cNvSpPr/>
          <p:nvPr/>
        </p:nvSpPr>
        <p:spPr>
          <a:xfrm>
            <a:off x="1876380" y="4261779"/>
            <a:ext cx="8249478" cy="38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output from the </a:t>
            </a:r>
            <a:r>
              <a:rPr lang="en-IN" sz="2000" dirty="0" smtClean="0"/>
              <a:t>transfer </a:t>
            </a:r>
            <a:r>
              <a:rPr lang="en-IN" sz="2000" dirty="0"/>
              <a:t>model is flattened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EDF64E6-4E70-4189-8391-2DC2410A692D}"/>
              </a:ext>
            </a:extLst>
          </p:cNvPr>
          <p:cNvSpPr/>
          <p:nvPr/>
        </p:nvSpPr>
        <p:spPr>
          <a:xfrm>
            <a:off x="2791838" y="4966051"/>
            <a:ext cx="6284068" cy="67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Locating the folders of the scrapped images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D59E0450-2454-49C1-AC8B-45A5FEF2896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749047" y="933855"/>
            <a:ext cx="45466" cy="31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450471CC-4516-4332-A372-AFEC04043BD6}"/>
              </a:ext>
            </a:extLst>
          </p:cNvPr>
          <p:cNvSpPr/>
          <p:nvPr/>
        </p:nvSpPr>
        <p:spPr>
          <a:xfrm>
            <a:off x="5661498" y="933855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C4421993-F7F4-4394-B5F4-608AA5925D44}"/>
              </a:ext>
            </a:extLst>
          </p:cNvPr>
          <p:cNvSpPr/>
          <p:nvPr/>
        </p:nvSpPr>
        <p:spPr>
          <a:xfrm>
            <a:off x="5661498" y="1853113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55437B9F-B1F3-4F08-9A01-A760E3F01E90}"/>
              </a:ext>
            </a:extLst>
          </p:cNvPr>
          <p:cNvSpPr/>
          <p:nvPr/>
        </p:nvSpPr>
        <p:spPr>
          <a:xfrm>
            <a:off x="5716372" y="2748119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74EF2EE4-7F88-4D6B-8F1C-A7FB4FC3D0A0}"/>
              </a:ext>
            </a:extLst>
          </p:cNvPr>
          <p:cNvSpPr/>
          <p:nvPr/>
        </p:nvSpPr>
        <p:spPr>
          <a:xfrm>
            <a:off x="5709177" y="3931040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6F5CA2E8-7F26-4957-8D92-2C65B9774A0D}"/>
              </a:ext>
            </a:extLst>
          </p:cNvPr>
          <p:cNvSpPr/>
          <p:nvPr/>
        </p:nvSpPr>
        <p:spPr>
          <a:xfrm>
            <a:off x="5749046" y="4668725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F6ECD71-6678-44CD-8D5A-F0727EAAB2F8}"/>
              </a:ext>
            </a:extLst>
          </p:cNvPr>
          <p:cNvSpPr/>
          <p:nvPr/>
        </p:nvSpPr>
        <p:spPr>
          <a:xfrm>
            <a:off x="1198784" y="5959087"/>
            <a:ext cx="9565533" cy="69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The folder of images is appended as Dense layer to the flattened Transfer model. This is passed to the </a:t>
            </a:r>
            <a:r>
              <a:rPr lang="en-IN" sz="2000" dirty="0" err="1"/>
              <a:t>Softmax</a:t>
            </a:r>
            <a:r>
              <a:rPr lang="en-IN" sz="2000" dirty="0"/>
              <a:t> activation function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DBCEAAD2-615F-4940-90AD-D2A99EAE6880}"/>
              </a:ext>
            </a:extLst>
          </p:cNvPr>
          <p:cNvSpPr/>
          <p:nvPr/>
        </p:nvSpPr>
        <p:spPr>
          <a:xfrm>
            <a:off x="5749046" y="5681341"/>
            <a:ext cx="272374" cy="33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80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54F2DE-BD01-4519-A4F1-F011377B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285" y="151117"/>
            <a:ext cx="5513962" cy="714645"/>
          </a:xfrm>
        </p:spPr>
        <p:txBody>
          <a:bodyPr/>
          <a:lstStyle/>
          <a:p>
            <a:r>
              <a:rPr lang="en-IN" b="1" u="sng" dirty="0"/>
              <a:t>Model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5936F0-424A-4CF7-9505-2C5D15271F2D}"/>
              </a:ext>
            </a:extLst>
          </p:cNvPr>
          <p:cNvSpPr/>
          <p:nvPr/>
        </p:nvSpPr>
        <p:spPr>
          <a:xfrm>
            <a:off x="408564" y="1256961"/>
            <a:ext cx="1215956" cy="483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InputLayer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67DC358-A3BA-44D5-BDEF-A48A7A84D33A}"/>
              </a:ext>
            </a:extLst>
          </p:cNvPr>
          <p:cNvSpPr/>
          <p:nvPr/>
        </p:nvSpPr>
        <p:spPr>
          <a:xfrm>
            <a:off x="2033076" y="1312826"/>
            <a:ext cx="1215956" cy="42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Conv2D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0E4E141-C209-4DA3-8BC3-28B86EA60947}"/>
              </a:ext>
            </a:extLst>
          </p:cNvPr>
          <p:cNvSpPr/>
          <p:nvPr/>
        </p:nvSpPr>
        <p:spPr>
          <a:xfrm>
            <a:off x="3657588" y="1321680"/>
            <a:ext cx="982506" cy="4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Conv2D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37C750-734D-4632-AEB2-CAF765CF637A}"/>
              </a:ext>
            </a:extLst>
          </p:cNvPr>
          <p:cNvSpPr/>
          <p:nvPr/>
        </p:nvSpPr>
        <p:spPr>
          <a:xfrm>
            <a:off x="4951377" y="1321680"/>
            <a:ext cx="1906623" cy="42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MaxPooling2D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3D120EB-890D-4E36-8424-1E47A12D453C}"/>
              </a:ext>
            </a:extLst>
          </p:cNvPr>
          <p:cNvSpPr/>
          <p:nvPr/>
        </p:nvSpPr>
        <p:spPr>
          <a:xfrm>
            <a:off x="1969025" y="2187907"/>
            <a:ext cx="1354983" cy="42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Conv2D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6426828-35B7-4EE3-9598-00DA261A66E3}"/>
              </a:ext>
            </a:extLst>
          </p:cNvPr>
          <p:cNvSpPr/>
          <p:nvPr/>
        </p:nvSpPr>
        <p:spPr>
          <a:xfrm>
            <a:off x="3681102" y="2167912"/>
            <a:ext cx="1076534" cy="4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Conv2D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058ED45-BA22-4829-B6D0-6ADA0424D9D0}"/>
              </a:ext>
            </a:extLst>
          </p:cNvPr>
          <p:cNvSpPr/>
          <p:nvPr/>
        </p:nvSpPr>
        <p:spPr>
          <a:xfrm>
            <a:off x="4988664" y="2173593"/>
            <a:ext cx="1906623" cy="406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MaxPooling2D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F553FDB-4BFD-4DAA-89AA-BD3E91E3DDA9}"/>
              </a:ext>
            </a:extLst>
          </p:cNvPr>
          <p:cNvSpPr/>
          <p:nvPr/>
        </p:nvSpPr>
        <p:spPr>
          <a:xfrm>
            <a:off x="1990117" y="3091765"/>
            <a:ext cx="1258915" cy="42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011A0A4-175B-4388-B74E-E9EF24A69C8F}"/>
              </a:ext>
            </a:extLst>
          </p:cNvPr>
          <p:cNvSpPr/>
          <p:nvPr/>
        </p:nvSpPr>
        <p:spPr>
          <a:xfrm>
            <a:off x="9451932" y="4809057"/>
            <a:ext cx="2176342" cy="428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Flatten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81C3A56-BF1A-405C-87CD-8ECBD72327D3}"/>
              </a:ext>
            </a:extLst>
          </p:cNvPr>
          <p:cNvSpPr/>
          <p:nvPr/>
        </p:nvSpPr>
        <p:spPr>
          <a:xfrm>
            <a:off x="3569839" y="3074544"/>
            <a:ext cx="1158004" cy="46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3B6CB2-EA76-47D2-B440-A00A5624164E}"/>
              </a:ext>
            </a:extLst>
          </p:cNvPr>
          <p:cNvSpPr/>
          <p:nvPr/>
        </p:nvSpPr>
        <p:spPr>
          <a:xfrm>
            <a:off x="4965740" y="3064008"/>
            <a:ext cx="1158004" cy="46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23AB212-E487-48C5-8BCF-75FABDC5D9AD}"/>
              </a:ext>
            </a:extLst>
          </p:cNvPr>
          <p:cNvSpPr/>
          <p:nvPr/>
        </p:nvSpPr>
        <p:spPr>
          <a:xfrm>
            <a:off x="6245146" y="3113659"/>
            <a:ext cx="1906623" cy="406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MaxPooling2D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97E2E1FC-02CD-45CB-B65C-8089E644A0B1}"/>
              </a:ext>
            </a:extLst>
          </p:cNvPr>
          <p:cNvSpPr/>
          <p:nvPr/>
        </p:nvSpPr>
        <p:spPr>
          <a:xfrm>
            <a:off x="1990117" y="3852970"/>
            <a:ext cx="1258915" cy="428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AA622F9F-F998-415C-8104-F9211152E743}"/>
              </a:ext>
            </a:extLst>
          </p:cNvPr>
          <p:cNvSpPr/>
          <p:nvPr/>
        </p:nvSpPr>
        <p:spPr>
          <a:xfrm>
            <a:off x="3569839" y="3862685"/>
            <a:ext cx="1258915" cy="428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339A415-6F43-469D-889E-51BD4DAD0820}"/>
              </a:ext>
            </a:extLst>
          </p:cNvPr>
          <p:cNvSpPr/>
          <p:nvPr/>
        </p:nvSpPr>
        <p:spPr>
          <a:xfrm>
            <a:off x="5017230" y="3865536"/>
            <a:ext cx="1106514" cy="435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178DFBA-407F-42AD-B78D-E22C25DF6A08}"/>
              </a:ext>
            </a:extLst>
          </p:cNvPr>
          <p:cNvSpPr/>
          <p:nvPr/>
        </p:nvSpPr>
        <p:spPr>
          <a:xfrm>
            <a:off x="6245145" y="3867010"/>
            <a:ext cx="1906623" cy="406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MaxPooling2D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30709A79-4053-4C00-A8B3-546B06D70846}"/>
              </a:ext>
            </a:extLst>
          </p:cNvPr>
          <p:cNvSpPr/>
          <p:nvPr/>
        </p:nvSpPr>
        <p:spPr>
          <a:xfrm>
            <a:off x="2011596" y="4792947"/>
            <a:ext cx="1258915" cy="428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D909353-C6B5-4841-A31C-0F263561E166}"/>
              </a:ext>
            </a:extLst>
          </p:cNvPr>
          <p:cNvSpPr/>
          <p:nvPr/>
        </p:nvSpPr>
        <p:spPr>
          <a:xfrm>
            <a:off x="3519383" y="4793817"/>
            <a:ext cx="1258915" cy="428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8E1C6E7-307B-4A72-B305-D93F8DEEFCAC}"/>
              </a:ext>
            </a:extLst>
          </p:cNvPr>
          <p:cNvSpPr/>
          <p:nvPr/>
        </p:nvSpPr>
        <p:spPr>
          <a:xfrm>
            <a:off x="5156867" y="4780846"/>
            <a:ext cx="1258915" cy="428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Conv2D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8DF00E8-22B2-4A42-A0A5-4C5C4253A297}"/>
              </a:ext>
            </a:extLst>
          </p:cNvPr>
          <p:cNvSpPr/>
          <p:nvPr/>
        </p:nvSpPr>
        <p:spPr>
          <a:xfrm>
            <a:off x="6794351" y="4787785"/>
            <a:ext cx="1906623" cy="406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MaxPooling2D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xmlns="" id="{6F34A108-83A9-4F1F-902F-7A210DFD791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916736" y="1535689"/>
            <a:ext cx="4941264" cy="509108"/>
          </a:xfrm>
          <a:prstGeom prst="bentConnector3">
            <a:avLst>
              <a:gd name="adj1" fmla="val -4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xmlns="" id="{CCA80642-DECF-48B8-8A0E-12D9F3886D56}"/>
              </a:ext>
            </a:extLst>
          </p:cNvPr>
          <p:cNvCxnSpPr>
            <a:cxnSpLocks/>
            <a:endCxn id="10" idx="1"/>
          </p:cNvCxnSpPr>
          <p:nvPr/>
        </p:nvCxnSpPr>
        <p:spPr>
          <a:xfrm rot="10800000" flipV="1">
            <a:off x="1969026" y="2039434"/>
            <a:ext cx="433707" cy="362482"/>
          </a:xfrm>
          <a:prstGeom prst="bentConnector3">
            <a:avLst>
              <a:gd name="adj1" fmla="val 152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xmlns="" id="{0963A319-5CC8-498E-8CEB-2A010744C3A8}"/>
              </a:ext>
            </a:extLst>
          </p:cNvPr>
          <p:cNvCxnSpPr>
            <a:cxnSpLocks/>
          </p:cNvCxnSpPr>
          <p:nvPr/>
        </p:nvCxnSpPr>
        <p:spPr>
          <a:xfrm flipH="1">
            <a:off x="1990116" y="2340291"/>
            <a:ext cx="4941264" cy="509108"/>
          </a:xfrm>
          <a:prstGeom prst="bentConnector3">
            <a:avLst>
              <a:gd name="adj1" fmla="val -4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xmlns="" id="{6F60A8CC-0D4B-4900-8C7D-BC9595FF5675}"/>
              </a:ext>
            </a:extLst>
          </p:cNvPr>
          <p:cNvCxnSpPr>
            <a:cxnSpLocks/>
          </p:cNvCxnSpPr>
          <p:nvPr/>
        </p:nvCxnSpPr>
        <p:spPr>
          <a:xfrm flipH="1">
            <a:off x="2546598" y="3226148"/>
            <a:ext cx="4941264" cy="509108"/>
          </a:xfrm>
          <a:prstGeom prst="bentConnector3">
            <a:avLst>
              <a:gd name="adj1" fmla="val -22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xmlns="" id="{1B69B7AF-EDF6-4E78-BDF5-D13EBB3EF1B3}"/>
              </a:ext>
            </a:extLst>
          </p:cNvPr>
          <p:cNvCxnSpPr>
            <a:cxnSpLocks/>
          </p:cNvCxnSpPr>
          <p:nvPr/>
        </p:nvCxnSpPr>
        <p:spPr>
          <a:xfrm flipH="1">
            <a:off x="3220226" y="4069374"/>
            <a:ext cx="4941264" cy="509108"/>
          </a:xfrm>
          <a:prstGeom prst="bentConnector3">
            <a:avLst>
              <a:gd name="adj1" fmla="val -46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xmlns="" id="{C4D91FEC-9D37-4787-A62A-6C481F18B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37935" y="2849398"/>
            <a:ext cx="603118" cy="325083"/>
          </a:xfrm>
          <a:prstGeom prst="bentConnector3">
            <a:avLst>
              <a:gd name="adj1" fmla="val 140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xmlns="" id="{A6F00F39-8F79-4C95-BEF4-3C7E92F68C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94154" y="3731756"/>
            <a:ext cx="603118" cy="325083"/>
          </a:xfrm>
          <a:prstGeom prst="bentConnector3">
            <a:avLst>
              <a:gd name="adj1" fmla="val 140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xmlns="" id="{1BE49D66-7810-4105-9202-035886BC2BFB}"/>
              </a:ext>
            </a:extLst>
          </p:cNvPr>
          <p:cNvCxnSpPr>
            <a:cxnSpLocks/>
            <a:endCxn id="45" idx="1"/>
          </p:cNvCxnSpPr>
          <p:nvPr/>
        </p:nvCxnSpPr>
        <p:spPr>
          <a:xfrm rot="10800000" flipV="1">
            <a:off x="2011597" y="4578482"/>
            <a:ext cx="1306141" cy="428474"/>
          </a:xfrm>
          <a:prstGeom prst="bentConnector3">
            <a:avLst>
              <a:gd name="adj1" fmla="val 1175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4D457327-F74E-4EF0-BDFD-F3273CBE2AB2}"/>
              </a:ext>
            </a:extLst>
          </p:cNvPr>
          <p:cNvCxnSpPr>
            <a:stCxn id="6" idx="3"/>
          </p:cNvCxnSpPr>
          <p:nvPr/>
        </p:nvCxnSpPr>
        <p:spPr>
          <a:xfrm>
            <a:off x="1624520" y="1498902"/>
            <a:ext cx="3532347" cy="36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D0269C72-15A1-4952-A3C2-A3AF94CE966E}"/>
              </a:ext>
            </a:extLst>
          </p:cNvPr>
          <p:cNvCxnSpPr>
            <a:stCxn id="10" idx="3"/>
          </p:cNvCxnSpPr>
          <p:nvPr/>
        </p:nvCxnSpPr>
        <p:spPr>
          <a:xfrm>
            <a:off x="3324008" y="2401916"/>
            <a:ext cx="2035932" cy="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6E1B3D2E-D5D7-4447-A19B-2A03C54A0341}"/>
              </a:ext>
            </a:extLst>
          </p:cNvPr>
          <p:cNvCxnSpPr>
            <a:stCxn id="16" idx="3"/>
          </p:cNvCxnSpPr>
          <p:nvPr/>
        </p:nvCxnSpPr>
        <p:spPr>
          <a:xfrm>
            <a:off x="3249032" y="3305774"/>
            <a:ext cx="3297683" cy="52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5D86DD98-2F9C-4E5D-A885-2D165987166C}"/>
              </a:ext>
            </a:extLst>
          </p:cNvPr>
          <p:cNvCxnSpPr>
            <a:stCxn id="40" idx="3"/>
          </p:cNvCxnSpPr>
          <p:nvPr/>
        </p:nvCxnSpPr>
        <p:spPr>
          <a:xfrm>
            <a:off x="3249032" y="4066979"/>
            <a:ext cx="3166750" cy="2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ABC6A7FA-A1BF-4AB7-98F9-837D424B8D86}"/>
              </a:ext>
            </a:extLst>
          </p:cNvPr>
          <p:cNvCxnSpPr>
            <a:stCxn id="45" idx="3"/>
            <a:endCxn id="48" idx="3"/>
          </p:cNvCxnSpPr>
          <p:nvPr/>
        </p:nvCxnSpPr>
        <p:spPr>
          <a:xfrm flipV="1">
            <a:off x="3270511" y="4990847"/>
            <a:ext cx="5430463" cy="16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3061CFD1-BB65-4F2B-B400-026EA46BF3C5}"/>
              </a:ext>
            </a:extLst>
          </p:cNvPr>
          <p:cNvCxnSpPr>
            <a:stCxn id="48" idx="3"/>
            <a:endCxn id="30" idx="1"/>
          </p:cNvCxnSpPr>
          <p:nvPr/>
        </p:nvCxnSpPr>
        <p:spPr>
          <a:xfrm>
            <a:off x="8700974" y="4990847"/>
            <a:ext cx="750958" cy="32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D58EBC84-6F7C-435B-9354-64534E33AA29}"/>
              </a:ext>
            </a:extLst>
          </p:cNvPr>
          <p:cNvCxnSpPr>
            <a:stCxn id="30" idx="2"/>
          </p:cNvCxnSpPr>
          <p:nvPr/>
        </p:nvCxnSpPr>
        <p:spPr>
          <a:xfrm>
            <a:off x="10540103" y="5237074"/>
            <a:ext cx="0" cy="36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02349252-7E9B-4CD8-B53A-473119A6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23" y="5603132"/>
            <a:ext cx="464560" cy="109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2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55C738-7BD6-4B3F-8DA3-9BC07925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55" y="180299"/>
            <a:ext cx="10515600" cy="1325563"/>
          </a:xfrm>
        </p:spPr>
        <p:txBody>
          <a:bodyPr/>
          <a:lstStyle/>
          <a:p>
            <a:pPr algn="ctr"/>
            <a:r>
              <a:rPr lang="en-IN" b="1" u="sng" dirty="0"/>
              <a:t>MODEL COMPILATION USING BACKPROPOGATION AND OPTIMISATION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64F975C-86FA-4EC9-B012-317412E2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614" y="2814386"/>
            <a:ext cx="5582033" cy="1837125"/>
          </a:xfrm>
          <a:prstGeom prst="rect">
            <a:avLst/>
          </a:prstGeom>
        </p:spPr>
      </p:pic>
      <p:pic>
        <p:nvPicPr>
          <p:cNvPr id="9" name="Picture 8" descr="Intro to optimization in deep learning: Momentum, RMSProp and Adam">
            <a:extLst>
              <a:ext uri="{FF2B5EF4-FFF2-40B4-BE49-F238E27FC236}">
                <a16:creationId xmlns:a16="http://schemas.microsoft.com/office/drawing/2014/main" xmlns="" id="{ED531C5A-1986-4197-9C31-3DEC1ACAA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2" y="2128586"/>
            <a:ext cx="5255785" cy="336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29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427</Words>
  <Application>Microsoft Office PowerPoint</Application>
  <PresentationFormat>Widescreen</PresentationFormat>
  <Paragraphs>84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Bitmap Image</vt:lpstr>
      <vt:lpstr>Image Scraping and Classification Project</vt:lpstr>
      <vt:lpstr>Problem Statement</vt:lpstr>
      <vt:lpstr>Step 1: Scrapping data from Amazon and flipkart website</vt:lpstr>
      <vt:lpstr>PowerPoint Presentation</vt:lpstr>
      <vt:lpstr>Step 2: Model building through transfer learning</vt:lpstr>
      <vt:lpstr>CREATING THE MODEL AND OUTPUT DATA FOR MODELLING</vt:lpstr>
      <vt:lpstr>PowerPoint Presentation</vt:lpstr>
      <vt:lpstr>Model structure</vt:lpstr>
      <vt:lpstr>MODEL COMPILATION USING BACKPROPOGATION AND OPTIMISATION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3:Choosing the best model and saving it</vt:lpstr>
      <vt:lpstr>Technology  Used  for  the  Project</vt:lpstr>
      <vt:lpstr>Identified Transfer learning techniques for classification</vt:lpstr>
      <vt:lpstr>Accuracy  Graph and loss graph  of  the  chosen  model</vt:lpstr>
      <vt:lpstr>Accuracy of model</vt:lpstr>
      <vt:lpstr>Saving the model</vt:lpstr>
      <vt:lpstr>THANK  YOU  Have a nice day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RATINGS PROJECT</dc:title>
  <dc:creator>Anish</dc:creator>
  <cp:lastModifiedBy>Krunal</cp:lastModifiedBy>
  <cp:revision>18</cp:revision>
  <dcterms:created xsi:type="dcterms:W3CDTF">2021-11-18T06:13:00Z</dcterms:created>
  <dcterms:modified xsi:type="dcterms:W3CDTF">2021-12-05T18:37:19Z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8F8C083828AC49DCA400BA19BAF0564A</vt:lpwstr>
  </property>
  <property fmtid="{D5CDD505-2E9C-101B-9397-08002B2CF9AE}" pid="3" name="KSOProductBuildVer">
    <vt:lpwstr>1033-11.2.0.10307</vt:lpwstr>
  </property>
</Properties>
</file>